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59" r:id="rId5"/>
    <p:sldId id="266" r:id="rId6"/>
    <p:sldId id="267" r:id="rId7"/>
    <p:sldId id="268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551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7273" y="4639237"/>
            <a:ext cx="3602182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0138" y="1335958"/>
            <a:ext cx="4520045" cy="311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6171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bn-BD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endParaRPr lang="bn-BD" sz="40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40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সাদৃশ্যানুমান কাকে বলে ? সাধু </a:t>
            </a:r>
            <a:r>
              <a:rPr lang="bn-BD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সাদৃশ্যানুমান </a:t>
            </a:r>
            <a:r>
              <a:rPr lang="bn-BD" sz="40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ও অসাধু </a:t>
            </a:r>
            <a:r>
              <a:rPr lang="bn-BD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সাদৃশ্যানুমান </a:t>
            </a:r>
            <a:r>
              <a:rPr lang="bn-BD" sz="40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এর মধ্যে পার্থক্য উদাহরণসহ ব্যাখ্যা কর। </a:t>
            </a:r>
            <a:endParaRPr lang="en-US" sz="40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bn-BD" sz="9600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9600" dirty="0">
              <a:solidFill>
                <a:schemeClr val="accent5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88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6324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n-BD" sz="166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 marL="0" indent="0">
              <a:buNone/>
            </a:pPr>
            <a:r>
              <a:rPr lang="bn-BD" sz="166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84939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671" y="3615032"/>
            <a:ext cx="7202658" cy="1519676"/>
          </a:xfrm>
        </p:spPr>
        <p:txBody>
          <a:bodyPr/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101353"/>
            <a:ext cx="6400801" cy="1752600"/>
          </a:xfrm>
        </p:spPr>
        <p:txBody>
          <a:bodyPr>
            <a:normAutofit fontScale="85000" lnSpcReduction="20000"/>
          </a:bodyPr>
          <a:lstStyle/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i="1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3"/>
            <a:ext cx="9144000" cy="14700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39226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40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40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4000" dirty="0" smtClean="0">
                <a:solidFill>
                  <a:srgbClr val="002060"/>
                </a:solidFill>
                <a:latin typeface="Mistral" pitchFamily="66" charset="0"/>
                <a:cs typeface="NikoshBAN" pitchFamily="2" charset="0"/>
              </a:rPr>
              <a:t>Email:- alamakand@yahoo.com</a:t>
            </a:r>
            <a:endParaRPr lang="en-US" sz="4000" dirty="0">
              <a:solidFill>
                <a:srgbClr val="002060"/>
              </a:solidFill>
              <a:latin typeface="Mistral" pitchFamily="66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80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48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pPr marL="457200" lvl="1" indent="0">
              <a:buNone/>
            </a:pP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১।  সাদৃশ্যানুমানের  </a:t>
            </a:r>
            <a:r>
              <a:rPr lang="bn-BD" sz="3600" b="1" dirty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সংজ্ঞা দিতে </a:t>
            </a: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পারবে । </a:t>
            </a:r>
          </a:p>
          <a:p>
            <a:pPr marL="457200" lvl="1" indent="0">
              <a:buNone/>
            </a:pP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২। </a:t>
            </a:r>
            <a:r>
              <a:rPr lang="bn-BD" sz="36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সাদৃশ্যানুমান ও অসাধু সাদৃশ্যানুমান এর মধ্যে পার্থক্য </a:t>
            </a: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করতে পারবে</a:t>
            </a: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bn-BD" sz="3600" b="1" dirty="0">
              <a:solidFill>
                <a:schemeClr val="accent4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marL="457200" lvl="1" indent="0">
              <a:buNone/>
            </a:pPr>
            <a:endParaRPr lang="en-US" sz="32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BD" sz="72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শিখন ফল </a:t>
            </a:r>
            <a:endParaRPr lang="en-US" sz="72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95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bn-BD" sz="28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যে সাদৃশ্যানুমানে কয়েকটি গুরুত্বপূর্ণ ও আবশ্যিক বিষয়ে সাদৃশ্য দেখিয়ে সিদ্ধান্ত অনুমান করা হয় তাকে</a:t>
            </a:r>
            <a:r>
              <a:rPr lang="bn-BD" sz="2800" b="1" dirty="0" smtClean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সাধু সাদৃশ্যানুমান </a:t>
            </a:r>
            <a:r>
              <a:rPr lang="bn-BD" sz="28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বলে।</a:t>
            </a:r>
            <a:r>
              <a:rPr lang="bn-BD" sz="2800" b="1" dirty="0" smtClean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752600"/>
            <a:ext cx="3114368" cy="202544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29400" y="1752600"/>
            <a:ext cx="2514600" cy="2254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52400" y="41148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b="1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পৃথিবী 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4183559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44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মঙ্গল গ্রহ </a:t>
            </a:r>
            <a:endParaRPr lang="en-US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88803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 smtClean="0"/>
              <a:t>মাটি, পানি, বায়ু, নাতিশীতোষ্ণ আবহাওয়া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4495801" y="5112603"/>
            <a:ext cx="464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2400" b="1" dirty="0" smtClean="0"/>
              <a:t>     মাটি</a:t>
            </a:r>
            <a:r>
              <a:rPr lang="bn-BD" sz="2400" b="1" dirty="0"/>
              <a:t>, পানি, বায়ু, নাতিশীতোষ্ণ </a:t>
            </a:r>
            <a:r>
              <a:rPr lang="bn-BD" sz="2400" b="1" dirty="0" smtClean="0"/>
              <a:t>    </a:t>
            </a:r>
          </a:p>
          <a:p>
            <a:r>
              <a:rPr lang="bn-BD" sz="2400" b="1" dirty="0"/>
              <a:t> </a:t>
            </a:r>
            <a:r>
              <a:rPr lang="bn-BD" sz="2400" b="1" dirty="0" smtClean="0"/>
              <a:t>     আবহাওয়া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1" y="6088559"/>
            <a:ext cx="2819400" cy="76944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400" b="1" dirty="0" smtClean="0">
                <a:solidFill>
                  <a:srgbClr val="FF0000"/>
                </a:solidFill>
              </a:rPr>
              <a:t>প্রাণ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আছে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088559"/>
            <a:ext cx="2819400" cy="76944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400" b="1" dirty="0" smtClean="0">
                <a:solidFill>
                  <a:srgbClr val="FF0000"/>
                </a:solidFill>
              </a:rPr>
              <a:t>প্রাণ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আছে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3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9" grpId="0"/>
      <p:bldP spid="12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bn-BD" sz="3200" b="1" dirty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যে সাদৃশ্যানুমানে কয়েকটি </a:t>
            </a:r>
            <a:r>
              <a:rPr lang="bn-BD" sz="32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গুরুত্বহীন  </a:t>
            </a:r>
            <a:r>
              <a:rPr lang="bn-BD" sz="3200" b="1" dirty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ও </a:t>
            </a:r>
            <a:r>
              <a:rPr lang="bn-BD" sz="32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অনাবশ্যক বিষয়ে সাদৃশ্য </a:t>
            </a:r>
            <a:r>
              <a:rPr lang="bn-BD" sz="3200" b="1" dirty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দেখিয়ে সিদ্ধান্ত অনুমান করা হয় তাকে</a:t>
            </a:r>
            <a:r>
              <a:rPr lang="bn-BD" sz="3200" b="1" dirty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b="1" dirty="0" smtClean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অসাধু </a:t>
            </a:r>
            <a:r>
              <a:rPr lang="bn-BD" sz="3200" b="1" dirty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সাদৃশ্যানুমান </a:t>
            </a:r>
            <a:r>
              <a:rPr lang="bn-BD" sz="3200" b="1" dirty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বলে।</a:t>
            </a:r>
            <a:r>
              <a:rPr lang="bn-BD" sz="3200" b="1" dirty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28800"/>
            <a:ext cx="3352800" cy="2286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7400" y="1828800"/>
            <a:ext cx="3276600" cy="228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4332982"/>
            <a:ext cx="3429000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হাসে, কাঁদে, কথা বলে, গান গায়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5867400" y="4256782"/>
            <a:ext cx="3276600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bn-BD" sz="3200" b="1" dirty="0"/>
              <a:t>হাসে, কাঁদে, কথা বলে, গান গায়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769114"/>
            <a:ext cx="2590800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bn-BD" sz="4000" b="1" dirty="0" smtClean="0">
                <a:solidFill>
                  <a:srgbClr val="FFFF00"/>
                </a:solidFill>
              </a:rPr>
              <a:t>বুদ্ধি আছে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20314" y="5754469"/>
            <a:ext cx="2223686" cy="646331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bn-BD" sz="3600" b="1" dirty="0">
                <a:solidFill>
                  <a:srgbClr val="FFFF00"/>
                </a:solidFill>
              </a:rPr>
              <a:t>বুদ্ধি আছে 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736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162"/>
            <a:ext cx="9144000" cy="14176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bn-BD" sz="6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উভয়ের মধ্যে পার্থক্য </a:t>
            </a:r>
            <a:endParaRPr lang="en-US" sz="6000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-1219200" y="1447800"/>
            <a:ext cx="5762592" cy="727075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n-BD" sz="4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সাধু</a:t>
            </a:r>
            <a:endParaRPr lang="en-US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-1248950" y="2174874"/>
            <a:ext cx="5668550" cy="468312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সাদৃশের বিষয়গুলো প্রাঙ্গিক ও গুরুত্বপূর্ণ </a:t>
            </a:r>
          </a:p>
          <a:p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বিষয়গুলোর মধ্যে কার্‍্য-কারণ সম্পর্ক থাকার সম্ভাবনা থাকে  </a:t>
            </a:r>
          </a:p>
          <a:p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সাদৃশের তুলনায় বৈসাদৃশের সংখ্যা কম </a:t>
            </a:r>
          </a:p>
          <a:p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প্রকৃতির নিয়মানুবর্তিতা নীতির সাথে সম্পর্কীত </a:t>
            </a:r>
          </a:p>
          <a:p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বৈজ্ঞানিক অনুসন্ধানের ক্ষেত্রে ভূমিকা আছে  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267200" y="1447800"/>
            <a:ext cx="5670552" cy="727075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n-BD" sz="40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অসাধু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267200" y="2174874"/>
            <a:ext cx="5670552" cy="468312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bn-BD" sz="2800" b="1" dirty="0">
                <a:latin typeface="NikoshBAN" pitchFamily="2" charset="0"/>
                <a:cs typeface="NikoshBAN" pitchFamily="2" charset="0"/>
              </a:rPr>
              <a:t>সাদৃশের বিষয়গুলো </a:t>
            </a:r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অপ্রাঙ্গিক </a:t>
            </a:r>
            <a:r>
              <a:rPr lang="bn-BD" sz="2800" b="1" dirty="0">
                <a:latin typeface="NikoshBAN" pitchFamily="2" charset="0"/>
                <a:cs typeface="NikoshBAN" pitchFamily="2" charset="0"/>
              </a:rPr>
              <a:t>ও </a:t>
            </a:r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গুরুত্বহীন </a:t>
            </a:r>
          </a:p>
          <a:p>
            <a:r>
              <a:rPr lang="bn-BD" sz="2800" b="1" dirty="0">
                <a:latin typeface="NikoshBAN" pitchFamily="2" charset="0"/>
                <a:cs typeface="NikoshBAN" pitchFamily="2" charset="0"/>
              </a:rPr>
              <a:t>বিষয়গুলোর মধ্যে কার্‍্য-কারণ সম্পর্ক থাকার সম্ভাবনা </a:t>
            </a:r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থাকেনা </a:t>
            </a:r>
          </a:p>
          <a:p>
            <a:r>
              <a:rPr lang="bn-BD" sz="2800" b="1" dirty="0">
                <a:latin typeface="NikoshBAN" pitchFamily="2" charset="0"/>
                <a:cs typeface="NikoshBAN" pitchFamily="2" charset="0"/>
              </a:rPr>
              <a:t>সাদৃশের তুলনায় বৈসাদৃশের সংখ্যা </a:t>
            </a:r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বেশী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  <a:p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b="1" dirty="0">
                <a:latin typeface="NikoshBAN" pitchFamily="2" charset="0"/>
                <a:cs typeface="NikoshBAN" pitchFamily="2" charset="0"/>
              </a:rPr>
              <a:t>প্রকৃতির নিয়মানুবর্তিতা নীতির </a:t>
            </a:r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  সাথে সম্পর্কীত নয় 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  <a:p>
            <a:r>
              <a:rPr lang="bn-BD" sz="2800" b="1" dirty="0">
                <a:latin typeface="NikoshBAN" pitchFamily="2" charset="0"/>
                <a:cs typeface="NikoshBAN" pitchFamily="2" charset="0"/>
              </a:rPr>
              <a:t>বৈজ্ঞানিক অনুসন্ধানের ক্ষেত্রে ভূমিকা </a:t>
            </a:r>
            <a:r>
              <a:rPr lang="bn-BD" sz="2800" b="1" dirty="0" smtClean="0">
                <a:latin typeface="NikoshBAN" pitchFamily="2" charset="0"/>
                <a:cs typeface="NikoshBAN" pitchFamily="2" charset="0"/>
              </a:rPr>
              <a:t>নাই   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68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864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নীচের যুক্তিদুটি সাধু না অসাধু তা নির্ণয় করঃ </a:t>
            </a:r>
            <a:endParaRPr lang="bn-BD" sz="3600" dirty="0">
              <a:latin typeface="NikoshBAN" pitchFamily="2" charset="0"/>
              <a:cs typeface="NikoshBAN" pitchFamily="2" charset="0"/>
            </a:endParaRPr>
          </a:p>
          <a:p>
            <a:pPr marL="0" indent="0" algn="just">
              <a:buNone/>
            </a:pPr>
            <a:r>
              <a:rPr lang="bn-BD" sz="2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১। </a:t>
            </a:r>
            <a:r>
              <a:rPr lang="bn-BD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মানুষের সাথে তার হৃৎপিন্ডের যেরূপ সম্পর্ক, একটি দেশের সাথে তার রাজধানির সম্পর্কও সেরূপ </a:t>
            </a:r>
            <a:r>
              <a:rPr lang="bn-BD" sz="3600" dirty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bn-BD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হৃৎপিন্ডের বর্ধিত অবস্থা একটি রোগ বিশেষ। অতএব রাজধানির বর্ধিত অবস্থাও </a:t>
            </a:r>
            <a:r>
              <a:rPr lang="bn-BD" sz="3600" dirty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একটি </a:t>
            </a:r>
            <a:r>
              <a:rPr lang="bn-BD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রোগ </a:t>
            </a:r>
            <a:r>
              <a:rPr lang="bn-BD" sz="3600" dirty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বিশেষ।</a:t>
            </a:r>
            <a:r>
              <a:rPr lang="bn-BD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 marL="0" indent="0" algn="just">
              <a:buNone/>
            </a:pPr>
            <a:r>
              <a:rPr lang="bn-BD" sz="2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২</a:t>
            </a:r>
            <a:r>
              <a:rPr lang="bn-BD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bn-BD" sz="36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দুটি গাছের মধ্যে কান্ড, শাখা, প্রশাখা, পাতা, ফুল ইত্যাদির দিক দিয়ে মিল আছে। অতএব ফলের দিক দিয়েও তাদের মধ্যে মিল থাকবে</a:t>
            </a:r>
            <a:r>
              <a:rPr lang="bn-BD" sz="28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n-BD" sz="7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দলীয় কাজ </a:t>
            </a:r>
            <a:endParaRPr lang="en-US" sz="72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7605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bn-BD" sz="36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সাদৃশের বিষয়গুলো প্রাঙ্গিক ও গুরুত্বপূর্ণ </a:t>
            </a:r>
          </a:p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সাদৃশের তুলনায় বৈসাদৃশের সংখ্যা কম </a:t>
            </a:r>
          </a:p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সাদৃশের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বিষয়গুলো অপ্রাঙ্গিক ও গুরুত্বহীন </a:t>
            </a:r>
          </a:p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সাদৃশের তুলনায় বৈসাদৃশের সংখ্যা বেশী</a:t>
            </a:r>
            <a:endParaRPr lang="en-US" sz="4400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bn-BD" sz="5400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bn-BD" sz="98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bn-BD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48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311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Cantonment Public School And College, Mymensingh.</vt:lpstr>
      <vt:lpstr>শিক্ষক পরচিতি</vt:lpstr>
      <vt:lpstr>শিখন ফল </vt:lpstr>
      <vt:lpstr>যে সাদৃশ্যানুমানে কয়েকটি গুরুত্বপূর্ণ ও আবশ্যিক বিষয়ে সাদৃশ্য দেখিয়ে সিদ্ধান্ত অনুমান করা হয় তাকে সাধু সাদৃশ্যানুমান বলে। </vt:lpstr>
      <vt:lpstr>যে সাদৃশ্যানুমানে কয়েকটি গুরুত্বহীন  ও অনাবশ্যক বিষয়ে সাদৃশ্য দেখিয়ে সিদ্ধান্ত অনুমান করা হয় তাকে অসাধু সাদৃশ্যানুমান বলে। </vt:lpstr>
      <vt:lpstr>উভয়ের মধ্যে পার্থক্য </vt:lpstr>
      <vt:lpstr>দলীয় কাজ </vt:lpstr>
      <vt:lpstr>মূল্যায়ন </vt:lpstr>
      <vt:lpstr>বাড়ির কাজ 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LABPC</cp:lastModifiedBy>
  <cp:revision>228</cp:revision>
  <dcterms:created xsi:type="dcterms:W3CDTF">2006-08-16T00:00:00Z</dcterms:created>
  <dcterms:modified xsi:type="dcterms:W3CDTF">2016-11-19T05:37:29Z</dcterms:modified>
</cp:coreProperties>
</file>